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60" r:id="rId6"/>
    <p:sldMasterId id="2147483662" r:id="rId7"/>
    <p:sldMasterId id="2147483675" r:id="rId8"/>
  </p:sldMasterIdLst>
  <p:notesMasterIdLst>
    <p:notesMasterId r:id="rId16"/>
  </p:notesMasterIdLst>
  <p:handoutMasterIdLst>
    <p:handoutMasterId r:id="rId52"/>
  </p:handoutMasterIdLst>
  <p:sldIdLst>
    <p:sldId id="446" r:id="rId9"/>
    <p:sldId id="444" r:id="rId10"/>
    <p:sldId id="781" r:id="rId11"/>
    <p:sldId id="447" r:id="rId12"/>
    <p:sldId id="454" r:id="rId13"/>
    <p:sldId id="684" r:id="rId14"/>
    <p:sldId id="778" r:id="rId15"/>
    <p:sldId id="783" r:id="rId17"/>
    <p:sldId id="785" r:id="rId18"/>
    <p:sldId id="779" r:id="rId19"/>
    <p:sldId id="686" r:id="rId20"/>
    <p:sldId id="688" r:id="rId21"/>
    <p:sldId id="690" r:id="rId22"/>
    <p:sldId id="780" r:id="rId23"/>
    <p:sldId id="703" r:id="rId24"/>
    <p:sldId id="635" r:id="rId25"/>
    <p:sldId id="704" r:id="rId26"/>
    <p:sldId id="738" r:id="rId27"/>
    <p:sldId id="739" r:id="rId28"/>
    <p:sldId id="706" r:id="rId29"/>
    <p:sldId id="740" r:id="rId30"/>
    <p:sldId id="741" r:id="rId31"/>
    <p:sldId id="786" r:id="rId32"/>
    <p:sldId id="709" r:id="rId33"/>
    <p:sldId id="711" r:id="rId34"/>
    <p:sldId id="743" r:id="rId35"/>
    <p:sldId id="712" r:id="rId36"/>
    <p:sldId id="714" r:id="rId37"/>
    <p:sldId id="716" r:id="rId38"/>
    <p:sldId id="718" r:id="rId39"/>
    <p:sldId id="720" r:id="rId40"/>
    <p:sldId id="744" r:id="rId41"/>
    <p:sldId id="723" r:id="rId42"/>
    <p:sldId id="727" r:id="rId43"/>
    <p:sldId id="730" r:id="rId44"/>
    <p:sldId id="731" r:id="rId45"/>
    <p:sldId id="749" r:id="rId46"/>
    <p:sldId id="735" r:id="rId47"/>
    <p:sldId id="782" r:id="rId48"/>
    <p:sldId id="702" r:id="rId49"/>
    <p:sldId id="736" r:id="rId50"/>
    <p:sldId id="515" r:id="rId51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D9D9D9"/>
    <a:srgbClr val="717171"/>
    <a:srgbClr val="515151"/>
    <a:srgbClr val="FFFFFF"/>
    <a:srgbClr val="B60206"/>
    <a:srgbClr val="919191"/>
    <a:srgbClr val="3B3B3B"/>
    <a:srgbClr val="AD000D"/>
    <a:srgbClr val="82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7" autoAdjust="0"/>
    <p:restoredTop sz="95246" autoAdjust="0"/>
  </p:normalViewPr>
  <p:slideViewPr>
    <p:cSldViewPr snapToGrid="0">
      <p:cViewPr varScale="1">
        <p:scale>
          <a:sx n="108" d="100"/>
          <a:sy n="108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6" Type="http://schemas.openxmlformats.org/officeDocument/2006/relationships/tags" Target="tags/tag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17888"/>
            <a:ext cx="10540999" cy="630237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六边形 22"/>
          <p:cNvSpPr/>
          <p:nvPr userDrawn="1"/>
        </p:nvSpPr>
        <p:spPr>
          <a:xfrm rot="5400000">
            <a:off x="1692372" y="2597813"/>
            <a:ext cx="1944550" cy="1676336"/>
          </a:xfrm>
          <a:prstGeom prst="hexagon">
            <a:avLst/>
          </a:prstGeom>
          <a:solidFill>
            <a:schemeClr val="bg1"/>
          </a:solidFill>
          <a:ln w="762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903770" y="2953045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502424" y="2219478"/>
            <a:ext cx="566610" cy="488457"/>
          </a:xfrm>
          <a:prstGeom prst="hexagon">
            <a:avLst/>
          </a:prstGeom>
          <a:solidFill>
            <a:srgbClr val="B6020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353752" y="4163928"/>
            <a:ext cx="466193" cy="401891"/>
          </a:xfrm>
          <a:prstGeom prst="hexagon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746650" y="3648659"/>
            <a:ext cx="566612" cy="488459"/>
          </a:xfrm>
          <a:prstGeom prst="hexagon">
            <a:avLst/>
          </a:prstGeom>
          <a:noFill/>
          <a:ln w="9525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83369" y="2035081"/>
            <a:ext cx="2695576" cy="2933701"/>
            <a:chOff x="1247775" y="2352674"/>
            <a:chExt cx="2695576" cy="2933701"/>
          </a:xfrm>
        </p:grpSpPr>
        <p:sp>
          <p:nvSpPr>
            <p:cNvPr id="12" name="椭圆 11"/>
            <p:cNvSpPr/>
            <p:nvPr userDrawn="1"/>
          </p:nvSpPr>
          <p:spPr>
            <a:xfrm>
              <a:off x="1285875" y="4600575"/>
              <a:ext cx="685800" cy="685800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81325" y="4133850"/>
              <a:ext cx="838200" cy="838200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352675" y="2466974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 userDrawn="1"/>
          </p:nvGrpSpPr>
          <p:grpSpPr>
            <a:xfrm>
              <a:off x="1543049" y="2777505"/>
              <a:ext cx="2112294" cy="2080245"/>
              <a:chOff x="1895474" y="2676872"/>
              <a:chExt cx="1752253" cy="1752253"/>
            </a:xfrm>
          </p:grpSpPr>
          <p:sp>
            <p:nvSpPr>
              <p:cNvPr id="19" name="椭圆 18"/>
              <p:cNvSpPr/>
              <p:nvPr userDrawn="1"/>
            </p:nvSpPr>
            <p:spPr>
              <a:xfrm>
                <a:off x="1895474" y="2676872"/>
                <a:ext cx="1752253" cy="1752253"/>
              </a:xfrm>
              <a:prstGeom prst="ellipse">
                <a:avLst/>
              </a:prstGeom>
              <a:solidFill>
                <a:srgbClr val="B6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 userDrawn="1"/>
            </p:nvSpPr>
            <p:spPr>
              <a:xfrm>
                <a:off x="2128663" y="2910061"/>
                <a:ext cx="1285875" cy="12858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 userDrawn="1"/>
          </p:nvSpPr>
          <p:spPr>
            <a:xfrm>
              <a:off x="1247775" y="2466975"/>
              <a:ext cx="838200" cy="838200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17888"/>
            <a:ext cx="10540999" cy="630237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659439" y="1138555"/>
            <a:ext cx="4906962" cy="43783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3"/>
          <p:cNvSpPr/>
          <p:nvPr userDrawn="1"/>
        </p:nvSpPr>
        <p:spPr bwMode="auto">
          <a:xfrm>
            <a:off x="9834034" y="-10160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B60005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10" y="94359"/>
            <a:ext cx="1468997" cy="6067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86956" y="-252943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B6020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B6000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89875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B6000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361484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B60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.xml"/><Relationship Id="rId1" Type="http://schemas.openxmlformats.org/officeDocument/2006/relationships/hyperlink" Target="https://www.bootcs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hyperlink" Target="https://www.bootcs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移动</a:t>
            </a:r>
            <a:r>
              <a:rPr kumimoji="1" lang="en-US" altLang="zh-CN" dirty="0"/>
              <a:t>Web </a:t>
            </a:r>
            <a:r>
              <a:rPr kumimoji="1" lang="zh-CN" altLang="en-US" dirty="0"/>
              <a:t>第七天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成长必经之路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基本语法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完整写法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+mj-lt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063" y="1876700"/>
            <a:ext cx="3302000" cy="2070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63" y="5024085"/>
            <a:ext cx="71501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关键词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and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only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not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+mj-lt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媒体类型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媒体是用来</a:t>
            </a:r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区分设备类型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的，如屏幕设备、打印设备等，其中手机、电脑、平板都属于屏幕设备。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+mj-lt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161415" y="2609215"/>
          <a:ext cx="975360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008"/>
                <a:gridCol w="3511296"/>
                <a:gridCol w="3511296"/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/>
                        <a:t>类型名称</a:t>
                      </a:r>
                      <a:endParaRPr lang="zh-CN" altLang="en-US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/>
                        <a:t>值</a:t>
                      </a:r>
                      <a:endParaRPr lang="zh-CN" altLang="en-US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/>
                        <a:t>描述</a:t>
                      </a:r>
                      <a:endParaRPr lang="zh-CN" altLang="en-US" sz="2000" b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屏幕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screen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带屏幕的设备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打印预览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print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打印预览模式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阅读器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speech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屏幕阅读模式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不区分类型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all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默认值，包括以上3种情形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4971925"/>
            <a:ext cx="5495238" cy="15238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媒体特征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97238"/>
            <a:ext cx="10748057" cy="4219575"/>
          </a:xfrm>
        </p:spPr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媒体特性主要用来</a:t>
            </a:r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描述媒体类型的具体特征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，如当前屏幕的宽高、分辨率、横屏或竖屏等。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+mj-lt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161415" y="2609215"/>
          <a:ext cx="9753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008"/>
                <a:gridCol w="3511296"/>
                <a:gridCol w="3511296"/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/>
                        <a:t>特性名称</a:t>
                      </a:r>
                      <a:endParaRPr lang="zh-CN" altLang="en-US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/>
                        <a:t>属性</a:t>
                      </a:r>
                      <a:endParaRPr lang="zh-CN" altLang="en-US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/>
                        <a:t>值</a:t>
                      </a:r>
                      <a:endParaRPr lang="zh-CN" altLang="en-US" sz="2000" b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视口的宽和高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width、height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数值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视口最大宽或高</a:t>
                      </a:r>
                      <a:endParaRPr lang="en-US" altLang="zh-CN" sz="16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max-width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、max-height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数值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视口最小宽或高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min-width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、min-height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数值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屏幕方向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orientation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portrait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竖屏 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landscape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横屏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基本语法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外链式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CSS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引入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+mj-lt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063" y="2438400"/>
            <a:ext cx="11138535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BootStrap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了解</a:t>
            </a:r>
            <a:r>
              <a:rPr lang="en-US" altLang="zh-CN" dirty="0">
                <a:solidFill>
                  <a:srgbClr val="C00000"/>
                </a:solidFill>
              </a:rPr>
              <a:t>BootStrap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使用步骤</a:t>
            </a:r>
            <a:endParaRPr lang="zh-CN" altLang="en-US" dirty="0"/>
          </a:p>
          <a:p>
            <a:r>
              <a:rPr lang="zh-CN" altLang="en-US" dirty="0"/>
              <a:t>栅格系统</a:t>
            </a:r>
            <a:endParaRPr lang="zh-CN" altLang="en-US" dirty="0"/>
          </a:p>
          <a:p>
            <a:r>
              <a:rPr lang="zh-CN" altLang="en-US" dirty="0"/>
              <a:t>全局样式</a:t>
            </a:r>
            <a:endParaRPr lang="zh-CN" altLang="en-US" dirty="0"/>
          </a:p>
          <a:p>
            <a:r>
              <a:rPr lang="zh-CN" altLang="en-US" dirty="0"/>
              <a:t>组件</a:t>
            </a:r>
            <a:endParaRPr lang="zh-CN" altLang="en-US" dirty="0"/>
          </a:p>
          <a:p>
            <a:r>
              <a:rPr lang="zh-CN" altLang="en-US" dirty="0"/>
              <a:t>插件</a:t>
            </a:r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UI</a:t>
            </a:r>
            <a:r>
              <a:rPr b="0" dirty="0"/>
              <a:t>框架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目标：知道 </a:t>
            </a:r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UI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框架的</a:t>
            </a:r>
            <a:r>
              <a:rPr 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作用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UI</a:t>
            </a: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框架概念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将常见效果进行统一封装后形成的一套代码</a:t>
            </a: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例如：</a:t>
            </a:r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BootStrap</a:t>
            </a: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0">
              <a:buFont typeface="Wingdings" panose="05000000000000000000" charset="0"/>
              <a:buChar char=""/>
            </a:pPr>
            <a:r>
              <a:rPr sz="1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作用</a:t>
            </a:r>
            <a:endParaRPr sz="1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基于框架开发，效率高，稳定性高。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+mj-lt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BootStrap</a:t>
            </a:r>
            <a:r>
              <a:rPr lang="zh-CN" altLang="en-US" b="0" dirty="0"/>
              <a:t>简介</a:t>
            </a:r>
            <a:endParaRPr lang="en-US" altLang="zh-CN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 </a:t>
            </a:r>
            <a:r>
              <a:rPr lang="en-GB" altLang="zh-CN" sz="2000" b="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开发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buFont typeface="Wingdings" panose="05000000000000000000" charset="0"/>
              <a:buChar char=""/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5419" y="2065826"/>
            <a:ext cx="3535055" cy="4669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382"/>
            <a:ext cx="4294318" cy="467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91" y="1356330"/>
            <a:ext cx="4440356" cy="362902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BootStrap</a:t>
            </a:r>
            <a:r>
              <a:rPr lang="zh-CN" altLang="en-US" b="0" dirty="0"/>
              <a:t>简介</a:t>
            </a:r>
            <a:endParaRPr lang="en-US" altLang="zh-CN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 </a:t>
            </a:r>
            <a:r>
              <a:rPr lang="en-GB" altLang="zh-CN" sz="2000" b="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开发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dirty="0">
                <a:sym typeface="+mn-ea"/>
              </a:rPr>
              <a:t>Bootstrap 是由 Twitter 公司开发维护的</a:t>
            </a:r>
            <a:r>
              <a:rPr dirty="0">
                <a:solidFill>
                  <a:srgbClr val="C00000"/>
                </a:solidFill>
                <a:sym typeface="+mn-ea"/>
              </a:rPr>
              <a:t>前端 UI 框架</a:t>
            </a:r>
            <a:r>
              <a:rPr dirty="0">
                <a:sym typeface="+mn-ea"/>
              </a:rPr>
              <a:t>，它提供了大量</a:t>
            </a:r>
            <a:r>
              <a:rPr dirty="0">
                <a:solidFill>
                  <a:srgbClr val="C00000"/>
                </a:solidFill>
                <a:sym typeface="+mn-ea"/>
              </a:rPr>
              <a:t>编写好的 CSS 样式</a:t>
            </a:r>
            <a:r>
              <a:rPr dirty="0">
                <a:sym typeface="+mn-ea"/>
              </a:rPr>
              <a:t>，允许开发者结合一定 </a:t>
            </a:r>
            <a:r>
              <a:rPr dirty="0">
                <a:solidFill>
                  <a:srgbClr val="C00000"/>
                </a:solidFill>
                <a:sym typeface="+mn-ea"/>
              </a:rPr>
              <a:t>HTML 结构</a:t>
            </a:r>
            <a:r>
              <a:rPr dirty="0">
                <a:sym typeface="+mn-ea"/>
              </a:rPr>
              <a:t>及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JavaScript</a:t>
            </a:r>
            <a:r>
              <a:rPr dirty="0">
                <a:sym typeface="+mn-ea"/>
              </a:rPr>
              <a:t>，</a:t>
            </a:r>
            <a:r>
              <a:rPr dirty="0">
                <a:solidFill>
                  <a:srgbClr val="C00000"/>
                </a:solidFill>
                <a:sym typeface="+mn-ea"/>
              </a:rPr>
              <a:t>快速</a:t>
            </a:r>
            <a:r>
              <a:rPr dirty="0">
                <a:sym typeface="+mn-ea"/>
              </a:rPr>
              <a:t>编写功能完善的网页及常见交互效果。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中文官网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hlinkClick r:id="rId1" action="ppaction://hlinkfile"/>
              </a:rPr>
              <a:t>https://www.bootcss.com/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60680" lvl="1" indent="0">
              <a:buNone/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BootStrap使用步骤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 </a:t>
            </a:r>
            <a:r>
              <a:rPr lang="en-GB" altLang="zh-CN" sz="2000" b="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布局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  <a:r>
              <a:rPr lang="zh-CN" altLang="en-US" dirty="0"/>
              <a:t>：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hlinkClick r:id="rId1"/>
              </a:rPr>
              <a:t>https://www.bootcss.com/</a:t>
            </a:r>
            <a:endParaRPr lang="en-US" altLang="zh-CN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首页 </a:t>
            </a: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→</a:t>
            </a:r>
            <a:r>
              <a:rPr lang="zh-CN" alt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BootStrap3</a:t>
            </a:r>
            <a:r>
              <a:rPr lang="zh-CN" alt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中文文档 </a:t>
            </a: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→</a:t>
            </a:r>
            <a:r>
              <a:rPr lang="zh-CN" alt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下载</a:t>
            </a:r>
            <a:r>
              <a:rPr lang="en-US" altLang="zh-CN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endParaRPr lang="en-US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1" indent="0">
              <a:buNone/>
            </a:pPr>
            <a:endParaRPr lang="en-US" altLang="zh-CN" b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</a:t>
            </a: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8" y="2652365"/>
            <a:ext cx="6148345" cy="2521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响应式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BootStrap使用步骤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 </a:t>
            </a:r>
            <a:r>
              <a:rPr lang="en-GB" altLang="zh-CN" sz="2000" b="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布局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使用步骤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引入</a:t>
            </a:r>
            <a:r>
              <a:rPr lang="zh-CN" altLang="en-US" dirty="0"/>
              <a:t>：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BootStrap提供的CSS代码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solidFill>
                  <a:srgbClr val="C00000"/>
                </a:solidFill>
              </a:rPr>
              <a:t>调用类</a:t>
            </a:r>
            <a:r>
              <a:rPr lang="zh-CN" altLang="en-US" dirty="0"/>
              <a:t>：使用</a:t>
            </a:r>
            <a:r>
              <a:rPr lang="en-US" altLang="zh-CN" dirty="0"/>
              <a:t>BootStrap</a:t>
            </a:r>
            <a:r>
              <a:rPr lang="zh-CN" altLang="en-US" dirty="0"/>
              <a:t>提供的样式</a:t>
            </a:r>
            <a:endParaRPr lang="en-US" altLang="zh-CN" dirty="0">
              <a:ea typeface="Alibaba PuHuiTi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container</a:t>
            </a:r>
            <a:r>
              <a:rPr lang="zh-CN" altLang="en-US" dirty="0"/>
              <a:t>：响应式布局版心类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graphicFrame>
        <p:nvGraphicFramePr>
          <p:cNvPr id="3" name="表格 2"/>
          <p:cNvGraphicFramePr/>
          <p:nvPr/>
        </p:nvGraphicFramePr>
        <p:xfrm>
          <a:off x="800735" y="2642235"/>
          <a:ext cx="10144760" cy="57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4760"/>
              </a:tblGrid>
              <a:tr h="5784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&lt;link 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</a:rPr>
                        <a:t>rel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="stylesheet" 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="./bootstrap/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</a:rPr>
                        <a:t>css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/bootstrap.css"&gt;</a:t>
                      </a:r>
                      <a:endParaRPr lang="en-US" altLang="zh-CN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BootStrap栅格系统</a:t>
            </a:r>
            <a:endParaRPr lang="en-US" altLang="zh-CN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GB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栅格系统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布局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buFont typeface="Wingdings" panose="05000000000000000000" charset="0"/>
              <a:buChar char=""/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5419" y="2065826"/>
            <a:ext cx="3535055" cy="4669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382"/>
            <a:ext cx="4294318" cy="467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91" y="1356330"/>
            <a:ext cx="4440356" cy="3629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BootStrap栅格系统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GB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栅格系统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布局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>
                <a:solidFill>
                  <a:srgbClr val="C00000"/>
                </a:solidFill>
              </a:rPr>
              <a:t>栅格系统</a:t>
            </a:r>
            <a:r>
              <a:rPr lang="en-US" altLang="zh-CN" dirty="0"/>
              <a:t>(grid systems),</a:t>
            </a:r>
            <a:r>
              <a:rPr lang="zh-CN" altLang="en-US" dirty="0"/>
              <a:t>也叫“</a:t>
            </a:r>
            <a:r>
              <a:rPr lang="zh-CN" altLang="en-US" dirty="0" smtClean="0"/>
              <a:t>网格系统，</a:t>
            </a:r>
            <a:r>
              <a:rPr lang="zh-CN" altLang="en-US" dirty="0"/>
              <a:t>它就</a:t>
            </a:r>
            <a:r>
              <a:rPr lang="zh-CN" altLang="en-US" b="1" dirty="0">
                <a:solidFill>
                  <a:srgbClr val="C00000"/>
                </a:solidFill>
              </a:rPr>
              <a:t>是</a:t>
            </a:r>
            <a:r>
              <a:rPr lang="zh-CN" altLang="en-US" dirty="0"/>
              <a:t>通过一系列的行（</a:t>
            </a:r>
            <a:r>
              <a:rPr lang="en-US" altLang="zh-CN" dirty="0"/>
              <a:t>row</a:t>
            </a:r>
            <a:r>
              <a:rPr lang="zh-CN" altLang="en-US" dirty="0"/>
              <a:t>）与列（</a:t>
            </a:r>
            <a:r>
              <a:rPr lang="en-US" altLang="zh-CN" dirty="0"/>
              <a:t>column</a:t>
            </a:r>
            <a:r>
              <a:rPr lang="zh-CN" altLang="en-US" dirty="0"/>
              <a:t>）的组合创建页面</a:t>
            </a:r>
            <a:r>
              <a:rPr lang="zh-CN" altLang="en-US" b="1" dirty="0" smtClean="0">
                <a:solidFill>
                  <a:srgbClr val="C00000"/>
                </a:solidFill>
              </a:rPr>
              <a:t>布局</a:t>
            </a:r>
            <a:r>
              <a:rPr lang="zh-CN" altLang="en-US" dirty="0" smtClean="0"/>
              <a:t>。我们的内容可以直接放入</a:t>
            </a:r>
            <a:r>
              <a:rPr lang="en-US" altLang="zh-CN" dirty="0" err="1" smtClean="0"/>
              <a:t>BootStrap</a:t>
            </a:r>
            <a:r>
              <a:rPr lang="zh-CN" altLang="en-US" dirty="0" smtClean="0"/>
              <a:t>栅格系统里面。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栅格化是指将整个网页的宽度分成若干等份</a:t>
            </a:r>
            <a:endParaRPr lang="zh-CN" altLang="en-US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BootStrap3默认将网页分成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12等份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901" y="3361844"/>
            <a:ext cx="8236758" cy="3330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BootStrap栅格系统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GB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栅格系统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布局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栅格系统</a:t>
            </a:r>
            <a:r>
              <a:rPr lang="en-US" altLang="zh-CN" dirty="0"/>
              <a:t>(grid systems),</a:t>
            </a:r>
            <a:r>
              <a:rPr lang="zh-CN" altLang="en-US" dirty="0"/>
              <a:t>也叫“</a:t>
            </a:r>
            <a:r>
              <a:rPr lang="zh-CN" altLang="en-US" dirty="0" smtClean="0"/>
              <a:t>网格系统，</a:t>
            </a:r>
            <a:r>
              <a:rPr lang="zh-CN" altLang="en-US" dirty="0"/>
              <a:t>它就是通过一系列的行（</a:t>
            </a:r>
            <a:r>
              <a:rPr lang="en-US" altLang="zh-CN" dirty="0"/>
              <a:t>row</a:t>
            </a:r>
            <a:r>
              <a:rPr lang="zh-CN" altLang="en-US" dirty="0"/>
              <a:t>）与列（</a:t>
            </a:r>
            <a:r>
              <a:rPr lang="en-US" altLang="zh-CN" dirty="0"/>
              <a:t>column</a:t>
            </a:r>
            <a:r>
              <a:rPr lang="zh-CN" altLang="en-US" dirty="0"/>
              <a:t>）的组合创建页面</a:t>
            </a:r>
            <a:r>
              <a:rPr lang="zh-CN" altLang="en-US" dirty="0" smtClean="0"/>
              <a:t>布局。我们的内容可以直接放入</a:t>
            </a:r>
            <a:r>
              <a:rPr lang="en-US" altLang="zh-CN" dirty="0" err="1" smtClean="0"/>
              <a:t>BootStrap</a:t>
            </a:r>
            <a:r>
              <a:rPr lang="zh-CN" altLang="en-US" dirty="0" smtClean="0"/>
              <a:t>栅格系统里面。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3默认将网页分成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12等份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050" y="3071556"/>
            <a:ext cx="10284460" cy="3215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BootStrap栅格系统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栅格系统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布局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响应式网页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.container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 Bootstrap 中专门提供的类名，所有应用该类名的盒子，默认已被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指定宽度且居中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.container-fluid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也是 Bootstrap 中专门提供的类名，所有应用该类名的盒子，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宽度均为 100%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分别使用.row类名和 .col类名定义栅格布局的行和列。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注意: 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 container类自带间距15px; </a:t>
            </a:r>
            <a:endParaRPr lang="zh-CN" altLang="en-US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2. row类自带间距-15px</a:t>
            </a:r>
            <a:endParaRPr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4868562" y="3548388"/>
            <a:ext cx="3212757" cy="889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79773" y="3560743"/>
            <a:ext cx="3002692" cy="877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68562" y="4985891"/>
            <a:ext cx="3212757" cy="889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8562" y="5004487"/>
            <a:ext cx="3212757" cy="8587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/>
          <p:cNvCxnSpPr/>
          <p:nvPr/>
        </p:nvCxnSpPr>
        <p:spPr>
          <a:xfrm>
            <a:off x="6462582" y="4512212"/>
            <a:ext cx="0" cy="43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全局样式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分类：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布局样式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内容美化样式</a:t>
            </a: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全局样式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buFont typeface="Wingdings" panose="05000000000000000000" charset="0"/>
            </a:pP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预定义了大量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用来美化页面，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掌握手册的查找方法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是学习全局样式的重点。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buFont typeface="Wingdings" panose="05000000000000000000" charset="0"/>
            </a:pPr>
            <a:r>
              <a:rPr lang="zh-CN" altLang="en-US" sz="1400" dirty="0"/>
              <a:t>网站首页 </a:t>
            </a:r>
            <a:r>
              <a:rPr lang="en-US" altLang="zh-CN" sz="1400" dirty="0"/>
              <a:t>→</a:t>
            </a:r>
            <a:r>
              <a:rPr lang="zh-CN" altLang="en-US" sz="1400" dirty="0"/>
              <a:t> </a:t>
            </a:r>
            <a:r>
              <a:rPr lang="en-US" altLang="zh-CN" sz="1400" dirty="0"/>
              <a:t>BootStrap</a:t>
            </a:r>
            <a:r>
              <a:rPr lang="en-US" altLang="zh-CN" sz="1400" dirty="0">
                <a:solidFill>
                  <a:srgbClr val="C00000"/>
                </a:solidFill>
              </a:rPr>
              <a:t>3</a:t>
            </a:r>
            <a:r>
              <a:rPr lang="zh-CN" altLang="en-US" sz="1400" dirty="0"/>
              <a:t>中文文档 </a:t>
            </a:r>
            <a:r>
              <a:rPr lang="en-US" altLang="zh-CN" sz="1400" dirty="0"/>
              <a:t>→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rgbClr val="C00000"/>
                </a:solidFill>
              </a:rPr>
              <a:t>全局</a:t>
            </a:r>
            <a:r>
              <a:rPr lang="en-US" altLang="zh-CN" sz="1400" dirty="0">
                <a:solidFill>
                  <a:srgbClr val="C00000"/>
                </a:solidFill>
              </a:rPr>
              <a:t>CSS</a:t>
            </a:r>
            <a:r>
              <a:rPr lang="zh-CN" altLang="en-US" sz="1400" dirty="0">
                <a:solidFill>
                  <a:srgbClr val="C00000"/>
                </a:solidFill>
              </a:rPr>
              <a:t>样式 </a:t>
            </a:r>
            <a:r>
              <a:rPr lang="en-US" altLang="zh-CN" sz="1400" dirty="0"/>
              <a:t>→</a:t>
            </a:r>
            <a:r>
              <a:rPr lang="zh-CN" altLang="en-US" sz="1400" dirty="0"/>
              <a:t> 按</a:t>
            </a:r>
            <a:r>
              <a:rPr lang="zh-CN" altLang="en-US" sz="1400" dirty="0">
                <a:solidFill>
                  <a:srgbClr val="C00000"/>
                </a:solidFill>
              </a:rPr>
              <a:t>分类导航</a:t>
            </a:r>
            <a:r>
              <a:rPr lang="zh-CN" altLang="en-US" sz="1400" dirty="0"/>
              <a:t>查找目标类</a:t>
            </a:r>
            <a:endParaRPr lang="en-US" altLang="zh-CN" sz="1400" dirty="0"/>
          </a:p>
          <a:p>
            <a:pPr>
              <a:buFont typeface="Wingdings" panose="05000000000000000000" charset="0"/>
            </a:pPr>
            <a:endParaRPr lang="en-US" altLang="zh-CN" sz="1400" dirty="0"/>
          </a:p>
          <a:p>
            <a:pPr>
              <a:buFont typeface="Wingdings" panose="05000000000000000000" charset="0"/>
            </a:pPr>
            <a:endParaRPr lang="en-US" altLang="zh-CN" sz="1400" dirty="0"/>
          </a:p>
          <a:p>
            <a:pPr>
              <a:buFont typeface="Wingdings" panose="05000000000000000000" charset="0"/>
            </a:pPr>
            <a:endParaRPr lang="en-US" altLang="zh-CN" sz="1400" dirty="0"/>
          </a:p>
          <a:p>
            <a:pPr>
              <a:buFont typeface="Wingdings" panose="05000000000000000000" charset="0"/>
            </a:pPr>
            <a:endParaRPr sz="1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5582" y="2265990"/>
            <a:ext cx="2046177" cy="40603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3856476"/>
            <a:ext cx="6629400" cy="879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全局样式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568450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布局类：表格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table : </a:t>
            </a:r>
            <a:r>
              <a:rPr lang="zh-CN" altLang="en-US" dirty="0"/>
              <a:t>基本类名</a:t>
            </a:r>
            <a:r>
              <a:rPr dirty="0"/>
              <a:t>, </a:t>
            </a:r>
            <a:r>
              <a:rPr lang="zh-CN" altLang="en-US" dirty="0"/>
              <a:t>初始化表格默认样式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table-bordered : </a:t>
            </a:r>
            <a:r>
              <a:rPr lang="zh-CN" altLang="en-US" dirty="0"/>
              <a:t>边框线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table-striped : </a:t>
            </a:r>
            <a:r>
              <a:rPr lang="zh-CN" altLang="en-US" dirty="0"/>
              <a:t>隔行变色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table-hover : </a:t>
            </a:r>
            <a:r>
              <a:rPr lang="zh-CN" altLang="en-US" dirty="0"/>
              <a:t>鼠标悬停效果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table-responsive : </a:t>
            </a:r>
            <a:r>
              <a:rPr lang="zh-CN" altLang="en-US" dirty="0"/>
              <a:t>表格宽溢出滚动</a:t>
            </a:r>
            <a:endParaRPr lang="en-US" altLang="zh-CN" dirty="0"/>
          </a:p>
          <a:p>
            <a:pPr marL="285750" indent="-28575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815" y="3963035"/>
            <a:ext cx="8811895" cy="2667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全局样式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66595"/>
            <a:ext cx="10119360" cy="4664075"/>
          </a:xfrm>
        </p:spPr>
        <p:txBody>
          <a:bodyPr/>
          <a:lstStyle/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dirty="0"/>
              <a:t>美化内容类：按钮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btn : </a:t>
            </a:r>
            <a:r>
              <a:rPr lang="zh-CN" altLang="en-US" dirty="0"/>
              <a:t>基准样式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btn-info; btn-success : </a:t>
            </a:r>
            <a:r>
              <a:rPr lang="zh-CN" altLang="en-US" dirty="0"/>
              <a:t>设置按钮背景色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btn-block : </a:t>
            </a:r>
            <a:r>
              <a:rPr lang="zh-CN" altLang="en-US" dirty="0"/>
              <a:t>设置按钮为块元素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btn-lg; btn-sm; btn-xs : </a:t>
            </a:r>
            <a:r>
              <a:rPr lang="zh-CN" altLang="en-US" dirty="0"/>
              <a:t>设置按钮大小</a:t>
            </a: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4042410"/>
            <a:ext cx="9944735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全局样式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6659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布局类：表单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form-control : </a:t>
            </a:r>
            <a:r>
              <a:rPr lang="zh-CN" altLang="en-US" dirty="0"/>
              <a:t>设置表单元素</a:t>
            </a:r>
            <a:r>
              <a:rPr dirty="0"/>
              <a:t>input, select, textarea</a:t>
            </a:r>
            <a:r>
              <a:rPr lang="zh-CN" altLang="en-US" dirty="0"/>
              <a:t>的样式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checkbox </a:t>
            </a:r>
            <a:r>
              <a:rPr lang="zh-CN" altLang="en-US" dirty="0"/>
              <a:t>和 </a:t>
            </a:r>
            <a:r>
              <a:rPr dirty="0"/>
              <a:t>radio : </a:t>
            </a:r>
            <a:r>
              <a:rPr lang="zh-CN" altLang="en-US" dirty="0"/>
              <a:t>设置复选框和单选框的样式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form-inline : </a:t>
            </a:r>
            <a:r>
              <a:rPr lang="zh-CN" altLang="en-US" dirty="0"/>
              <a:t>设置表单元素水平排列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disabled : </a:t>
            </a:r>
            <a:r>
              <a:rPr lang="zh-CN" altLang="en-US" dirty="0"/>
              <a:t>设置表单禁用状态样式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input-lg; input-sm, input-sm : </a:t>
            </a:r>
            <a:r>
              <a:rPr lang="zh-CN" altLang="en-US" dirty="0"/>
              <a:t>设置表单元素的大小</a:t>
            </a: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4471670"/>
            <a:ext cx="7658735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响应式网页</a:t>
            </a:r>
            <a:endParaRPr lang="en-US" altLang="zh-CN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buFont typeface="Wingdings" panose="05000000000000000000" charset="0"/>
              <a:buChar char=""/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5419" y="2065826"/>
            <a:ext cx="3535055" cy="4669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382"/>
            <a:ext cx="4294318" cy="467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371" y="1941165"/>
            <a:ext cx="4440356" cy="3629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0" dirty="0" err="1"/>
              <a:t>全局样式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6659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美化内容类：图片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img-responsive: </a:t>
            </a:r>
            <a:r>
              <a:rPr lang="zh-CN" altLang="en-US" dirty="0"/>
              <a:t>图片自适应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img-rounded : </a:t>
            </a:r>
            <a:r>
              <a:rPr lang="zh-CN" altLang="en-US" dirty="0"/>
              <a:t>图片设置圆角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img-circle : </a:t>
            </a:r>
            <a:r>
              <a:rPr lang="zh-CN" altLang="en-US" dirty="0"/>
              <a:t>图片设置正圆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img-thumbnail : </a:t>
            </a:r>
            <a:r>
              <a:rPr lang="zh-CN" altLang="en-US" dirty="0"/>
              <a:t>图片添加边框线</a:t>
            </a: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5205" y="3840480"/>
            <a:ext cx="6452235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全局样式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6659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布局类：辅助类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pull-right</a:t>
            </a:r>
            <a:r>
              <a:rPr dirty="0">
                <a:sym typeface="+mn-ea"/>
              </a:rPr>
              <a:t> : </a:t>
            </a:r>
            <a:r>
              <a:rPr lang="en-US" altLang="zh-CN" dirty="0"/>
              <a:t>强制元素右浮动</a:t>
            </a:r>
            <a:endParaRPr lang="en-US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pull-left</a:t>
            </a:r>
            <a:r>
              <a:rPr dirty="0">
                <a:sym typeface="+mn-ea"/>
              </a:rPr>
              <a:t> : </a:t>
            </a:r>
            <a:r>
              <a:rPr lang="en-US" altLang="zh-CN" dirty="0"/>
              <a:t>强制元素左浮动</a:t>
            </a:r>
            <a:endParaRPr lang="en-US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clearfix</a:t>
            </a:r>
            <a:r>
              <a:rPr dirty="0">
                <a:sym typeface="+mn-ea"/>
              </a:rPr>
              <a:t> : </a:t>
            </a:r>
            <a:r>
              <a:rPr lang="en-US" altLang="zh-CN" dirty="0"/>
              <a:t>清除浮动元素的影响</a:t>
            </a:r>
            <a:endParaRPr lang="en-US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text-left文</a:t>
            </a:r>
            <a:r>
              <a:rPr dirty="0">
                <a:sym typeface="+mn-ea"/>
              </a:rPr>
              <a:t> : </a:t>
            </a:r>
            <a:r>
              <a:rPr lang="en-US" altLang="zh-CN" dirty="0"/>
              <a:t>本左对齐</a:t>
            </a:r>
            <a:endParaRPr lang="en-US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text-right</a:t>
            </a:r>
            <a:r>
              <a:rPr dirty="0">
                <a:sym typeface="+mn-ea"/>
              </a:rPr>
              <a:t> : </a:t>
            </a:r>
            <a:r>
              <a:rPr lang="en-US" altLang="zh-CN" dirty="0"/>
              <a:t>文本右对齐</a:t>
            </a:r>
            <a:endParaRPr lang="en-US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text-center</a:t>
            </a:r>
            <a:r>
              <a:rPr dirty="0">
                <a:sym typeface="+mn-ea"/>
              </a:rPr>
              <a:t> : </a:t>
            </a:r>
            <a:r>
              <a:rPr lang="en-US" altLang="zh-CN" dirty="0"/>
              <a:t>文本居中对齐</a:t>
            </a:r>
            <a:endParaRPr lang="en-US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en-US" altLang="zh-CN" dirty="0"/>
              <a:t>center-block : 块元素居中</a:t>
            </a:r>
            <a:endParaRPr lang="en-US" altLang="zh-CN" dirty="0"/>
          </a:p>
          <a:p>
            <a:pPr marL="285750" indent="-28575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全局样式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目标：掌握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手册用法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</a:t>
            </a:r>
            <a:r>
              <a:rPr lang="en-US" altLang="zh-CN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美化标签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923260" y="1788749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布局类：响应式工具（不同屏幕尺寸</a:t>
            </a:r>
            <a:r>
              <a:rPr lang="zh-CN" altLang="en-US" dirty="0">
                <a:solidFill>
                  <a:srgbClr val="C00000"/>
                </a:solidFill>
              </a:rPr>
              <a:t>隐藏或显示</a:t>
            </a:r>
            <a:r>
              <a:rPr lang="zh-CN" altLang="en-US" dirty="0"/>
              <a:t>页面内容）</a:t>
            </a:r>
            <a:endParaRPr lang="zh-CN" altLang="en-US" dirty="0"/>
          </a:p>
          <a:p>
            <a:pPr marL="285750" indent="-28575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80" y="2378358"/>
            <a:ext cx="9119043" cy="4074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组件</a:t>
            </a:r>
            <a:endParaRPr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组件快速布局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网页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25500" y="174307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组件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BootStrap</a:t>
            </a:r>
            <a:r>
              <a:rPr lang="zh-CN" altLang="en-US" dirty="0"/>
              <a:t>提供的常见功能，包含了</a:t>
            </a:r>
            <a:r>
              <a:rPr dirty="0"/>
              <a:t>HTML</a:t>
            </a:r>
            <a:r>
              <a:rPr lang="zh-CN" altLang="en-US" dirty="0"/>
              <a:t>结构和</a:t>
            </a:r>
            <a:r>
              <a:rPr dirty="0"/>
              <a:t>CSS</a:t>
            </a:r>
            <a:r>
              <a:rPr lang="zh-CN" altLang="en-US" dirty="0"/>
              <a:t>样式。</a:t>
            </a:r>
            <a:endParaRPr lang="zh-CN" altLang="en-US" dirty="0"/>
          </a:p>
          <a:p>
            <a:pPr marL="285750" lvl="0" indent="-285750">
              <a:buFont typeface="Wingdings" panose="05000000000000000000" charset="0"/>
              <a:buChar char=""/>
            </a:pPr>
            <a:r>
              <a:rPr lang="zh-CN" altLang="en-US" dirty="0"/>
              <a:t>使用方法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引入</a:t>
            </a:r>
            <a:r>
              <a:rPr dirty="0"/>
              <a:t>BootStrap</a:t>
            </a:r>
            <a:r>
              <a:rPr lang="zh-CN" altLang="en-US" dirty="0"/>
              <a:t>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复制结构，修改内容</a:t>
            </a: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7045" y="3201670"/>
            <a:ext cx="7816215" cy="3102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Glyphicons字体图标</a:t>
            </a:r>
            <a:endParaRPr lang="en-US" altLang="zh-CN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Glyphicons字体图标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实现网页中的图标效果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25500" y="174307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Glyphicons字体图标的使用步骤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HTML</a:t>
            </a:r>
            <a:r>
              <a:rPr lang="zh-CN" altLang="en-US" dirty="0"/>
              <a:t>页面引入</a:t>
            </a:r>
            <a:r>
              <a:rPr dirty="0"/>
              <a:t>BootStrap</a:t>
            </a:r>
            <a:r>
              <a:rPr lang="zh-CN" altLang="en-US" dirty="0"/>
              <a:t>样式文件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>
                <a:solidFill>
                  <a:srgbClr val="C00000"/>
                </a:solidFill>
              </a:rPr>
              <a:t>空</a:t>
            </a:r>
            <a:r>
              <a:rPr lang="zh-CN" altLang="en-US" dirty="0">
                <a:solidFill>
                  <a:srgbClr val="C00000"/>
                </a:solidFill>
              </a:rPr>
              <a:t>标签</a:t>
            </a:r>
            <a:r>
              <a:rPr lang="zh-CN" altLang="en-US" dirty="0"/>
              <a:t>调用对应类名</a:t>
            </a:r>
            <a:endParaRPr lang="zh-CN" altLang="en-US" dirty="0"/>
          </a:p>
          <a:p>
            <a:pPr marL="1200150" lvl="2" indent="-285750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rgbClr val="C00000"/>
                </a:solidFill>
                <a:ea typeface="Alibaba PuHuiTi R" pitchFamily="18" charset="-122"/>
              </a:rPr>
              <a:t>glyphicon</a:t>
            </a:r>
            <a:endParaRPr lang="zh-CN" altLang="en-US" dirty="0">
              <a:solidFill>
                <a:srgbClr val="C00000"/>
              </a:solidFill>
              <a:ea typeface="Alibaba PuHuiTi R" pitchFamily="18" charset="-122"/>
            </a:endParaRPr>
          </a:p>
          <a:p>
            <a:pPr marL="1200150" lvl="2" indent="-285750">
              <a:buFont typeface="Wingdings" panose="05000000000000000000" charset="0"/>
              <a:buChar char=""/>
            </a:pPr>
            <a:r>
              <a:rPr lang="zh-CN" altLang="en-US" dirty="0"/>
              <a:t>图标类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插件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目标：了解 </a:t>
            </a:r>
            <a:r>
              <a:rPr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插件 的概念及使用方法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学习路径</a:t>
            </a:r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buFont typeface="Wingdings" panose="05000000000000000000" charset="0"/>
            </a:pP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 了解插件</a:t>
            </a:r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buFont typeface="Wingdings" panose="05000000000000000000" charset="0"/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 插件分类</a:t>
            </a:r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buFont typeface="Wingdings" panose="05000000000000000000" charset="0"/>
            </a:pP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 </a:t>
            </a:r>
            <a:r>
              <a:rPr 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插件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使用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buFont typeface="Wingdings" panose="05000000000000000000" charset="0"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插件</a:t>
            </a:r>
            <a:endParaRPr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插件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实现常见的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交互效果</a:t>
            </a:r>
            <a:endParaRPr lang="zh-CN" altLang="en-US" sz="2000" b="0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25500" y="174307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思考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只有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CSS</a:t>
            </a:r>
            <a:r>
              <a:rPr lang="zh-CN" altLang="en-US" dirty="0"/>
              <a:t>的下拉菜单，单击后能弹出子菜单吗？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477" y="3102232"/>
            <a:ext cx="6464300" cy="13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插件</a:t>
            </a:r>
            <a:endParaRPr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插件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实现常见的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交互效果</a:t>
            </a:r>
            <a:endParaRPr lang="zh-CN" altLang="en-US" sz="2000" b="0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25500" y="174307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dirty="0" err="1">
                <a:sym typeface="+mn-ea"/>
              </a:rPr>
              <a:t>插件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dirty="0"/>
              <a:t>BootStrap</a:t>
            </a:r>
            <a:r>
              <a:rPr lang="zh-CN" altLang="en-US" dirty="0"/>
              <a:t>提供的常见效果</a:t>
            </a:r>
            <a:r>
              <a:rPr dirty="0"/>
              <a:t>, </a:t>
            </a:r>
            <a:r>
              <a:rPr lang="zh-CN" altLang="en-US" dirty="0"/>
              <a:t>包含了</a:t>
            </a:r>
            <a:r>
              <a:rPr dirty="0"/>
              <a:t>HTML</a:t>
            </a:r>
            <a:r>
              <a:rPr lang="zh-CN" altLang="en-US" dirty="0"/>
              <a:t>结构，</a:t>
            </a:r>
            <a:r>
              <a:rPr dirty="0"/>
              <a:t>CSS</a:t>
            </a:r>
            <a:r>
              <a:rPr lang="zh-CN" altLang="en-US" dirty="0"/>
              <a:t>样式与</a:t>
            </a:r>
            <a:r>
              <a:rPr dirty="0"/>
              <a:t>JavaScript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3290" y="2844165"/>
            <a:ext cx="9236710" cy="356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插件使用</a:t>
            </a:r>
            <a:endParaRPr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目标：使用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插件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实现常见的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交互效果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25500" y="174307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插件的使用步骤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引入</a:t>
            </a:r>
            <a:r>
              <a:rPr lang="en-GB" altLang="zh-CN" dirty="0" err="1"/>
              <a:t>BootStrap</a:t>
            </a:r>
            <a:r>
              <a:rPr lang="zh-CN" altLang="en-US" dirty="0"/>
              <a:t>样式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引入</a:t>
            </a:r>
            <a:r>
              <a:rPr lang="en-US" altLang="zh-CN" dirty="0" err="1"/>
              <a:t>js</a:t>
            </a:r>
            <a:r>
              <a:rPr lang="zh-CN" altLang="en-US" dirty="0"/>
              <a:t>文件：</a:t>
            </a:r>
            <a:r>
              <a:rPr lang="en-GB" altLang="zh-CN" dirty="0" err="1"/>
              <a:t>jQuery.js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GB" altLang="zh-CN" dirty="0" err="1"/>
              <a:t>BootStrap</a:t>
            </a:r>
            <a:r>
              <a:rPr lang="en-US" altLang="zh-CN" dirty="0"/>
              <a:t>.min</a:t>
            </a:r>
            <a:r>
              <a:rPr lang="en-GB" altLang="zh-CN" dirty="0"/>
              <a:t>.</a:t>
            </a:r>
            <a:r>
              <a:rPr lang="en-GB" altLang="zh-CN" dirty="0" err="1"/>
              <a:t>js</a:t>
            </a: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复制</a:t>
            </a:r>
            <a:r>
              <a:rPr lang="en-GB" altLang="zh-CN" dirty="0"/>
              <a:t>HTML</a:t>
            </a:r>
            <a:r>
              <a:rPr lang="zh-CN" altLang="en-US" dirty="0"/>
              <a:t>结构</a:t>
            </a:r>
            <a:r>
              <a:rPr lang="en-US" altLang="zh-CN" dirty="0"/>
              <a:t>, </a:t>
            </a:r>
            <a:r>
              <a:rPr lang="zh-CN" altLang="en-US" dirty="0"/>
              <a:t>并适当调整结构或内容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760" y="3039699"/>
            <a:ext cx="9944100" cy="127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定制</a:t>
            </a:r>
            <a:endParaRPr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目标：能够根据项目需求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定制</a:t>
            </a:r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25500" y="1743075"/>
            <a:ext cx="10119360" cy="4664075"/>
          </a:xfrm>
        </p:spPr>
        <p:txBody>
          <a:bodyPr/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dirty="0"/>
              <a:t>定制步骤</a:t>
            </a:r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/>
              <a:t>导航菜单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定制</a:t>
            </a:r>
            <a:endParaRPr lang="zh-CN" altLang="en-US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GB" dirty="0"/>
              <a:t>输入</a:t>
            </a:r>
            <a:r>
              <a:rPr lang="zh-CN" altLang="en-US" dirty="0"/>
              <a:t>目标</a:t>
            </a:r>
            <a:r>
              <a:rPr lang="zh-CN" altLang="en-US" dirty="0">
                <a:solidFill>
                  <a:srgbClr val="C00000"/>
                </a:solidFill>
              </a:rPr>
              <a:t>变量值</a:t>
            </a:r>
            <a:endParaRPr lang="en-US" altLang="zh-CN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rgbClr val="C00000"/>
                </a:solidFill>
              </a:rPr>
              <a:t>编译并下载</a:t>
            </a:r>
            <a:r>
              <a:rPr lang="zh-CN" altLang="en-US" dirty="0"/>
              <a:t>，使用定制后的框架</a:t>
            </a: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endParaRPr lang="en-GB" altLang="zh-CN" dirty="0"/>
          </a:p>
          <a:p>
            <a:pPr marL="742950" lvl="1" indent="-285750">
              <a:buFont typeface="Wingdings" panose="05000000000000000000" charset="0"/>
              <a:buChar char=""/>
            </a:pPr>
            <a:endParaRPr lang="en-GB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3247" y="3349331"/>
            <a:ext cx="7419638" cy="3181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659439" y="2004646"/>
            <a:ext cx="5830946" cy="3512234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媒体查询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 err="1"/>
              <a:t>BootStrap</a:t>
            </a:r>
            <a:endParaRPr lang="zh-CN" altLang="en-US" dirty="0"/>
          </a:p>
          <a:p>
            <a:r>
              <a:rPr lang="zh-CN" altLang="en-US" dirty="0"/>
              <a:t>实战演练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dirty="0"/>
              <a:t>实战演练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AlloyTeam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ym typeface="+mn-ea"/>
              </a:rPr>
              <a:t>AlloyTeam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</a:t>
            </a:r>
            <a:r>
              <a:rPr lang="en-US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</a:t>
            </a:r>
            <a:r>
              <a:rPr lang="en-US" altLang="zh-CN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BootStrap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快速布局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网页</a:t>
            </a:r>
            <a:endParaRPr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技术点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插件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栅格系统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定制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>
              <a:buFont typeface="+mj-lt"/>
              <a:buAutoNum type="arabicPeriod" startAt="2"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493" y="982425"/>
            <a:ext cx="5354664" cy="57029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四</a:t>
            </a:r>
            <a:r>
              <a:rPr lang="en-US" altLang="zh-CN" dirty="0">
                <a:solidFill>
                  <a:srgbClr val="C00000"/>
                </a:solidFill>
              </a:rPr>
              <a:t>. </a:t>
            </a:r>
            <a:r>
              <a:rPr lang="zh-CN" altLang="en-US" dirty="0">
                <a:solidFill>
                  <a:srgbClr val="C00000"/>
                </a:solidFill>
              </a:rPr>
              <a:t>今日复习路线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4375" y="1099185"/>
            <a:ext cx="9845675" cy="548830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晚自习回来每个同学先必须</a:t>
            </a:r>
            <a:r>
              <a:rPr lang="en-US" altLang="zh-CN" dirty="0" err="1">
                <a:solidFill>
                  <a:srgbClr val="C00000"/>
                </a:solidFill>
                <a:sym typeface="+mn-ea"/>
              </a:rPr>
              <a:t>xmind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梳理今日知识点 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(md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笔记也行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)</a:t>
            </a:r>
            <a:endParaRPr lang="zh-CN" altLang="en-US" dirty="0"/>
          </a:p>
          <a:p>
            <a:r>
              <a:rPr lang="zh-CN" altLang="en-US" dirty="0"/>
              <a:t>晚上</a:t>
            </a:r>
            <a:r>
              <a:rPr lang="en-US" altLang="zh-CN" dirty="0"/>
              <a:t>8</a:t>
            </a:r>
            <a:r>
              <a:rPr lang="zh-CN" altLang="en-US" dirty="0"/>
              <a:t>点是做</a:t>
            </a:r>
            <a:r>
              <a:rPr lang="zh-CN" altLang="en-US" dirty="0">
                <a:solidFill>
                  <a:srgbClr val="C00000"/>
                </a:solidFill>
              </a:rPr>
              <a:t>测试题</a:t>
            </a:r>
            <a:r>
              <a:rPr lang="zh-CN" altLang="en-US" dirty="0"/>
              <a:t>（测试时间最多</a:t>
            </a:r>
            <a:r>
              <a:rPr lang="en-US" altLang="zh-CN" dirty="0">
                <a:solidFill>
                  <a:srgbClr val="C00000"/>
                </a:solidFill>
              </a:rPr>
              <a:t>30</a:t>
            </a:r>
            <a:r>
              <a:rPr lang="zh-CN" altLang="en-US" dirty="0">
                <a:solidFill>
                  <a:srgbClr val="C00000"/>
                </a:solidFill>
              </a:rPr>
              <a:t>分钟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做完考题的同学开始</a:t>
            </a:r>
            <a:r>
              <a:rPr lang="zh-CN" altLang="en-US" dirty="0" smtClean="0"/>
              <a:t>：做</a:t>
            </a:r>
            <a:r>
              <a:rPr lang="zh-CN" altLang="en-US" dirty="0">
                <a:solidFill>
                  <a:srgbClr val="C00000"/>
                </a:solidFill>
              </a:rPr>
              <a:t>每日反馈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复盘</a:t>
            </a:r>
            <a:r>
              <a:rPr lang="zh-CN" altLang="en-US" dirty="0"/>
              <a:t>知识吸收程度</a:t>
            </a:r>
            <a:endParaRPr lang="en-US" altLang="zh-CN" dirty="0"/>
          </a:p>
          <a:p>
            <a:r>
              <a:rPr lang="zh-CN" altLang="en-US" smtClean="0"/>
              <a:t>有时间的小</a:t>
            </a:r>
            <a:r>
              <a:rPr lang="zh-CN" altLang="en-US" dirty="0" smtClean="0"/>
              <a:t>伙伴看看我</a:t>
            </a:r>
            <a:r>
              <a:rPr lang="en-US" altLang="zh-CN" dirty="0" smtClean="0"/>
              <a:t>b</a:t>
            </a:r>
            <a:r>
              <a:rPr lang="zh-CN" altLang="en-US" dirty="0" smtClean="0"/>
              <a:t>站的视频练习下响应式。</a:t>
            </a:r>
            <a:endParaRPr lang="en-US" altLang="zh-CN" dirty="0" smtClean="0"/>
          </a:p>
          <a:p>
            <a:pPr marL="360045" lvl="1" indent="0">
              <a:buNone/>
            </a:pPr>
            <a:r>
              <a:rPr lang="en-US" altLang="zh-CN" dirty="0"/>
              <a:t>https://www.bilibili.com/video/BV14J4114768?p=514</a:t>
            </a:r>
            <a:endParaRPr lang="en-US" altLang="zh-CN" dirty="0" smtClean="0"/>
          </a:p>
          <a:p>
            <a:r>
              <a:rPr lang="zh-CN" altLang="en-US" dirty="0" smtClean="0"/>
              <a:t>每日</a:t>
            </a:r>
            <a:r>
              <a:rPr lang="zh-CN" altLang="en-US" dirty="0"/>
              <a:t>一句鼓励自己的话：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69521" y="4428388"/>
            <a:ext cx="108959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每天都是一个起点，每天都有一点进步，每天都有一点收获</a:t>
            </a:r>
            <a:endParaRPr lang="zh-CN" alt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媒体查询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0" dirty="0"/>
              <a:t>基本语法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开发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常用写法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媒体特性常用写法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max-width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min-width</a:t>
            </a:r>
            <a:endParaRPr lang="zh-CN" altLang="en-US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260" y="3308350"/>
            <a:ext cx="3302000" cy="207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书写顺序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min-width</a:t>
            </a: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（从小到大）</a:t>
            </a:r>
            <a:endParaRPr lang="en-US" altLang="zh-CN" dirty="0">
              <a:solidFill>
                <a:srgbClr val="C0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max-width</a:t>
            </a:r>
            <a:r>
              <a:rPr lang="zh-CN" altLang="en-US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（从大到小）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buFont typeface="Wingdings" panose="05000000000000000000" charset="0"/>
              <a:buChar char="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需求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默认网页背景色是灰色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屏幕宽度在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768-992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网页背景色是</a:t>
            </a:r>
            <a:r>
              <a:rPr lang="zh-CN" altLang="en-GB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粉色</a:t>
            </a:r>
            <a:endParaRPr lang="en-GB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屏幕宽度在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992-1200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之间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网页背景色是</a:t>
            </a:r>
            <a:r>
              <a:rPr lang="en-US" altLang="zh-CN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skyblue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屏幕宽度大于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1200,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网页背景色是绿色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105786" y="5536987"/>
            <a:ext cx="98989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4795284" y="5281805"/>
            <a:ext cx="0" cy="255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8697433" y="5281805"/>
            <a:ext cx="0" cy="255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6730410" y="5281805"/>
            <a:ext cx="0" cy="255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508204" y="5622044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768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32695" y="5622044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992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78455" y="5622044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1200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5967319" y="2197339"/>
          <a:ext cx="5961063" cy="1971250"/>
        </p:xfrm>
        <a:graphic>
          <a:graphicData uri="http://schemas.openxmlformats.org/drawingml/2006/table">
            <a:tbl>
              <a:tblPr/>
              <a:tblGrid>
                <a:gridCol w="1784375"/>
                <a:gridCol w="4176688"/>
              </a:tblGrid>
              <a:tr h="411514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sz="27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22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algn="ctr" eaLnBrk="1" hangingPunct="1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设备划分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61" marR="91461" marT="45737" marB="45737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sz="27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22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Char char="•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algn="ctr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尺寸区间</a:t>
                      </a:r>
                      <a:endParaRPr lang="zh-CN" altLang="en-US" sz="1200" b="1" dirty="0" smtClean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61" marR="91461" marT="45737" marB="45737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5987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超小屏幕（手机）</a:t>
                      </a:r>
                      <a:endParaRPr lang="zh-CN" altLang="en-US" sz="1200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 </a:t>
                      </a:r>
                      <a:r>
                        <a:rPr sz="120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768px</a:t>
                      </a:r>
                      <a:endParaRPr lang="en-US" sz="12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5987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小屏设备</a:t>
                      </a:r>
                      <a:r>
                        <a:rPr lang="zh-CN" alt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（平板）</a:t>
                      </a:r>
                      <a:endParaRPr lang="zh-CN" altLang="en-US" sz="1200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 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768px  </a:t>
                      </a:r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~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</a:t>
                      </a:r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 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992px</a:t>
                      </a:r>
                      <a:endParaRPr sz="1200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5987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中等屏幕</a:t>
                      </a:r>
                      <a:r>
                        <a:rPr lang="zh-CN" alt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（桌面显示器）</a:t>
                      </a:r>
                      <a:endParaRPr lang="zh-CN" altLang="en-US" sz="1200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 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992px  </a:t>
                      </a:r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~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</a:t>
                      </a:r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1200px</a:t>
                      </a:r>
                      <a:endParaRPr sz="1200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5987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宽屏设备</a:t>
                      </a:r>
                      <a:r>
                        <a:rPr lang="zh-CN" altLang="en-US" sz="120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（大桌面显示器）</a:t>
                      </a:r>
                      <a:endParaRPr lang="zh-CN" altLang="en-US" sz="12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 </a:t>
                      </a:r>
                      <a:r>
                        <a:rPr sz="1200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1200px</a:t>
                      </a:r>
                      <a:endParaRPr sz="1200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41" marR="123841" marT="57171" marB="57171" anchor="ctr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书写顺序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应用场景：修改游乐园，设定最大宽度为 </a:t>
            </a:r>
            <a:r>
              <a:rPr lang="en-US" altLang="zh-CN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540px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285" y="2446660"/>
            <a:ext cx="5771429" cy="3419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书写顺序</a:t>
            </a:r>
            <a:endParaRPr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目标：能够根据设备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宽度的变化</a:t>
            </a:r>
            <a:r>
              <a:rPr lang="zh-CN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，设置</a:t>
            </a:r>
            <a:r>
              <a:rPr lang="zh-CN" altLang="en-US" sz="2000" b="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差异化样式</a:t>
            </a:r>
            <a:endParaRPr lang="zh-CN" sz="2000" b="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应用场景：显示隐藏元素</a:t>
            </a:r>
            <a:endParaRPr lang="en-US" altLang="zh-CN" dirty="0" smtClean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02" y="2527768"/>
            <a:ext cx="5186006" cy="24563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68" y="2393453"/>
            <a:ext cx="4657865" cy="2997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276fb89d-0b86-43e6-af4c-4204905e4fcb"/>
  <p:tag name="COMMONDATA" val="eyJoZGlkIjoiYmJlYzUxMDAxOTRkZjNlODhiYTMyMjgwYmMxYzY4MDcifQ=="/>
</p:tagLst>
</file>

<file path=ppt/theme/theme1.xml><?xml version="1.0" encoding="utf-8"?>
<a:theme xmlns:a="http://schemas.openxmlformats.org/drawingml/2006/main" name="封面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3865</Words>
  <Application>WPS 演示</Application>
  <PresentationFormat>宽屏</PresentationFormat>
  <Paragraphs>734</Paragraphs>
  <Slides>42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Segoe UI Light</vt:lpstr>
      <vt:lpstr>微软雅黑 Light</vt:lpstr>
      <vt:lpstr>Wingdings</vt:lpstr>
      <vt:lpstr>Alibaba PuHuiTi</vt:lpstr>
      <vt:lpstr>Arial Unicode MS</vt:lpstr>
      <vt:lpstr>等线</vt:lpstr>
      <vt:lpstr>封面1</vt:lpstr>
      <vt:lpstr>封面2</vt:lpstr>
      <vt:lpstr>目录</vt:lpstr>
      <vt:lpstr>章节页版式（一级+二级标题）</vt:lpstr>
      <vt:lpstr>章节页版式（一级标题）</vt:lpstr>
      <vt:lpstr>正文设计方案</vt:lpstr>
      <vt:lpstr>5_结束页设计方案</vt:lpstr>
      <vt:lpstr>移动Web 第七天</vt:lpstr>
      <vt:lpstr>响应式</vt:lpstr>
      <vt:lpstr>响应式网页</vt:lpstr>
      <vt:lpstr>PowerPoint 演示文稿</vt:lpstr>
      <vt:lpstr>媒体查询</vt:lpstr>
      <vt:lpstr>基本语法</vt:lpstr>
      <vt:lpstr>书写顺序</vt:lpstr>
      <vt:lpstr>书写顺序</vt:lpstr>
      <vt:lpstr>书写顺序</vt:lpstr>
      <vt:lpstr>基本语法</vt:lpstr>
      <vt:lpstr>关键词</vt:lpstr>
      <vt:lpstr>媒体类型</vt:lpstr>
      <vt:lpstr>媒体特征</vt:lpstr>
      <vt:lpstr>基本语法</vt:lpstr>
      <vt:lpstr>BootStrap</vt:lpstr>
      <vt:lpstr>UI框架</vt:lpstr>
      <vt:lpstr>BootStrap简介</vt:lpstr>
      <vt:lpstr>BootStrap简介</vt:lpstr>
      <vt:lpstr>BootStrap使用步骤</vt:lpstr>
      <vt:lpstr>BootStrap使用步骤</vt:lpstr>
      <vt:lpstr>BootStrap栅格系统</vt:lpstr>
      <vt:lpstr>BootStrap栅格系统</vt:lpstr>
      <vt:lpstr>BootStrap栅格系统</vt:lpstr>
      <vt:lpstr>BootStrap栅格系统</vt:lpstr>
      <vt:lpstr>全局样式</vt:lpstr>
      <vt:lpstr>全局样式</vt:lpstr>
      <vt:lpstr>全局样式</vt:lpstr>
      <vt:lpstr>全局样式</vt:lpstr>
      <vt:lpstr>全局样式</vt:lpstr>
      <vt:lpstr>全局样式</vt:lpstr>
      <vt:lpstr>全局样式</vt:lpstr>
      <vt:lpstr>全局样式</vt:lpstr>
      <vt:lpstr>组件</vt:lpstr>
      <vt:lpstr>Glyphicons字体图标</vt:lpstr>
      <vt:lpstr>插件</vt:lpstr>
      <vt:lpstr>插件</vt:lpstr>
      <vt:lpstr>插件</vt:lpstr>
      <vt:lpstr>插件使用</vt:lpstr>
      <vt:lpstr>定制</vt:lpstr>
      <vt:lpstr>实战演练</vt:lpstr>
      <vt:lpstr>AlloyTeam</vt:lpstr>
      <vt:lpstr>四. 今日复习路线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。。。</cp:lastModifiedBy>
  <cp:revision>2004</cp:revision>
  <dcterms:created xsi:type="dcterms:W3CDTF">2021-02-19T08:40:00Z</dcterms:created>
  <dcterms:modified xsi:type="dcterms:W3CDTF">2023-01-03T13:55:14Z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2052-11.1.0.13012</vt:lpwstr>
  </property>
  <property fmtid="{D5CDD505-2E9C-101B-9397-08002B2CF9AE}" pid="3" name="ICV">
    <vt:lpwstr>CB2CA7E7D6664C4EAB1289425A90DA6A</vt:lpwstr>
  </property>
</Properties>
</file>